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VlsTNqJlhub3hYodmAYixY2TS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FC3EE9-7E40-4733-8E2F-B0AE0B58B404}">
  <a:tblStyle styleId="{78FC3EE9-7E40-4733-8E2F-B0AE0B58B40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ctrTitle"/>
          </p:nvPr>
        </p:nvSpPr>
        <p:spPr>
          <a:xfrm>
            <a:off x="1524000" y="194039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b="0" i="0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27"/>
          <p:cNvSpPr txBox="1"/>
          <p:nvPr>
            <p:ph idx="1" type="subTitle"/>
          </p:nvPr>
        </p:nvSpPr>
        <p:spPr>
          <a:xfrm>
            <a:off x="1524000" y="450178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7"/>
          <p:cNvSpPr txBox="1"/>
          <p:nvPr/>
        </p:nvSpPr>
        <p:spPr>
          <a:xfrm>
            <a:off x="0" y="-41306"/>
            <a:ext cx="12192000" cy="131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Graduate Conference - 2080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Campus, IOE, TU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72964" y="9236"/>
            <a:ext cx="2209800" cy="10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7"/>
          <p:cNvSpPr txBox="1"/>
          <p:nvPr/>
        </p:nvSpPr>
        <p:spPr>
          <a:xfrm>
            <a:off x="3714244" y="1009573"/>
            <a:ext cx="45477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b="1" baseline="30000" i="0" lang="en-US" sz="20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1" i="0" lang="en-US" sz="2000" u="none" cap="none" strike="noStrik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June 2023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8"/>
          <p:cNvSpPr txBox="1"/>
          <p:nvPr/>
        </p:nvSpPr>
        <p:spPr>
          <a:xfrm>
            <a:off x="50800" y="6488668"/>
            <a:ext cx="1209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Graduate Conference - 2080</a:t>
            </a:r>
            <a:endParaRPr/>
          </a:p>
        </p:txBody>
      </p:sp>
      <p:sp>
        <p:nvSpPr>
          <p:cNvPr id="28" name="Google Shape;28;p28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9" name="Google Shape;29;p28"/>
          <p:cNvPicPr preferRelativeResize="0"/>
          <p:nvPr/>
        </p:nvPicPr>
        <p:blipFill rotWithShape="1">
          <a:blip r:embed="rId2">
            <a:alphaModFix/>
          </a:blip>
          <a:srcRect b="12189" l="10135" r="9460" t="10504"/>
          <a:stretch/>
        </p:blipFill>
        <p:spPr>
          <a:xfrm>
            <a:off x="11137541" y="19671"/>
            <a:ext cx="1029055" cy="98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838200" y="143769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2" type="body"/>
          </p:nvPr>
        </p:nvSpPr>
        <p:spPr>
          <a:xfrm>
            <a:off x="6172200" y="143769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9"/>
          <p:cNvSpPr txBox="1"/>
          <p:nvPr/>
        </p:nvSpPr>
        <p:spPr>
          <a:xfrm>
            <a:off x="50800" y="6488668"/>
            <a:ext cx="1209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Graduate Conference -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2080</a:t>
            </a:r>
            <a:endParaRPr/>
          </a:p>
        </p:txBody>
      </p:sp>
      <p:sp>
        <p:nvSpPr>
          <p:cNvPr id="34" name="Google Shape;34;p29"/>
          <p:cNvSpPr txBox="1"/>
          <p:nvPr>
            <p:ph idx="3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5" name="Google Shape;35;p29"/>
          <p:cNvPicPr preferRelativeResize="0"/>
          <p:nvPr/>
        </p:nvPicPr>
        <p:blipFill rotWithShape="1">
          <a:blip r:embed="rId2">
            <a:alphaModFix/>
          </a:blip>
          <a:srcRect b="12189" l="10135" r="9460" t="10504"/>
          <a:stretch/>
        </p:blipFill>
        <p:spPr>
          <a:xfrm>
            <a:off x="11137541" y="19671"/>
            <a:ext cx="1029055" cy="98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839788" y="136243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839788" y="2186349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3" type="body"/>
          </p:nvPr>
        </p:nvSpPr>
        <p:spPr>
          <a:xfrm>
            <a:off x="6172200" y="1362437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0"/>
          <p:cNvSpPr txBox="1"/>
          <p:nvPr>
            <p:ph idx="4" type="body"/>
          </p:nvPr>
        </p:nvSpPr>
        <p:spPr>
          <a:xfrm>
            <a:off x="6172200" y="218634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/>
        </p:nvSpPr>
        <p:spPr>
          <a:xfrm>
            <a:off x="50800" y="6488668"/>
            <a:ext cx="1209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Graduate Conference - 2080</a:t>
            </a:r>
            <a:endParaRPr/>
          </a:p>
        </p:txBody>
      </p:sp>
      <p:sp>
        <p:nvSpPr>
          <p:cNvPr id="42" name="Google Shape;42;p30"/>
          <p:cNvSpPr txBox="1"/>
          <p:nvPr>
            <p:ph idx="5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" name="Google Shape;43;p30"/>
          <p:cNvPicPr preferRelativeResize="0"/>
          <p:nvPr/>
        </p:nvPicPr>
        <p:blipFill rotWithShape="1">
          <a:blip r:embed="rId2">
            <a:alphaModFix/>
          </a:blip>
          <a:srcRect b="12189" l="10135" r="9460" t="10504"/>
          <a:stretch/>
        </p:blipFill>
        <p:spPr>
          <a:xfrm>
            <a:off x="11137541" y="19671"/>
            <a:ext cx="1029055" cy="98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1483591"/>
            <a:ext cx="3932237" cy="902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31"/>
          <p:cNvSpPr/>
          <p:nvPr>
            <p:ph idx="2" type="pic"/>
          </p:nvPr>
        </p:nvSpPr>
        <p:spPr>
          <a:xfrm>
            <a:off x="5183188" y="1483591"/>
            <a:ext cx="6172200" cy="4377459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839788" y="2475344"/>
            <a:ext cx="3932237" cy="3393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31"/>
          <p:cNvSpPr txBox="1"/>
          <p:nvPr/>
        </p:nvSpPr>
        <p:spPr>
          <a:xfrm>
            <a:off x="50800" y="6488668"/>
            <a:ext cx="1209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Graduate Conference - 2080</a:t>
            </a:r>
            <a:endParaRPr/>
          </a:p>
        </p:txBody>
      </p:sp>
      <p:sp>
        <p:nvSpPr>
          <p:cNvPr id="49" name="Google Shape;49;p31"/>
          <p:cNvSpPr txBox="1"/>
          <p:nvPr>
            <p:ph idx="3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0" name="Google Shape;50;p31"/>
          <p:cNvPicPr preferRelativeResize="0"/>
          <p:nvPr/>
        </p:nvPicPr>
        <p:blipFill rotWithShape="1">
          <a:blip r:embed="rId2">
            <a:alphaModFix/>
          </a:blip>
          <a:srcRect b="12189" l="10135" r="9460" t="10504"/>
          <a:stretch/>
        </p:blipFill>
        <p:spPr>
          <a:xfrm>
            <a:off x="11137541" y="19671"/>
            <a:ext cx="1029055" cy="98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2F2F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idx="1" type="body"/>
          </p:nvPr>
        </p:nvSpPr>
        <p:spPr>
          <a:xfrm>
            <a:off x="314325" y="1320800"/>
            <a:ext cx="11674475" cy="445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2"/>
          <p:cNvSpPr txBox="1"/>
          <p:nvPr/>
        </p:nvSpPr>
        <p:spPr>
          <a:xfrm>
            <a:off x="50800" y="6488668"/>
            <a:ext cx="1209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Thapathali Graduate Conference - 2080</a:t>
            </a:r>
            <a:endParaRPr/>
          </a:p>
        </p:txBody>
      </p:sp>
      <p:sp>
        <p:nvSpPr>
          <p:cNvPr id="54" name="Google Shape;54;p32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5" name="Google Shape;55;p32"/>
          <p:cNvPicPr preferRelativeResize="0"/>
          <p:nvPr/>
        </p:nvPicPr>
        <p:blipFill rotWithShape="1">
          <a:blip r:embed="rId2">
            <a:alphaModFix/>
          </a:blip>
          <a:srcRect b="12189" l="10135" r="9460" t="10504"/>
          <a:stretch/>
        </p:blipFill>
        <p:spPr>
          <a:xfrm>
            <a:off x="11137541" y="19671"/>
            <a:ext cx="1029055" cy="98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" type="body"/>
          </p:nvPr>
        </p:nvSpPr>
        <p:spPr>
          <a:xfrm>
            <a:off x="838200" y="13303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31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31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31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6"/>
          <p:cNvSpPr txBox="1"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6"/>
          <p:cNvSpPr txBox="1"/>
          <p:nvPr/>
        </p:nvSpPr>
        <p:spPr>
          <a:xfrm>
            <a:off x="0" y="0"/>
            <a:ext cx="12192000" cy="1025237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8227"/>
            <a:ext cx="1117600" cy="1117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05"/>
              </a:srgbClr>
            </a:outerShdw>
          </a:effectLst>
        </p:spPr>
      </p:pic>
      <p:sp>
        <p:nvSpPr>
          <p:cNvPr id="17" name="Google Shape;17;p26"/>
          <p:cNvSpPr txBox="1"/>
          <p:nvPr/>
        </p:nvSpPr>
        <p:spPr>
          <a:xfrm>
            <a:off x="-812800" y="65389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6/29/2023</a:t>
            </a:r>
            <a:endParaRPr b="0" sz="1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26"/>
          <p:cNvSpPr txBox="1"/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jpg"/><Relationship Id="rId5" Type="http://schemas.openxmlformats.org/officeDocument/2006/relationships/image" Target="../media/image27.png"/><Relationship Id="rId6" Type="http://schemas.openxmlformats.org/officeDocument/2006/relationships/image" Target="../media/image12.jpg"/><Relationship Id="rId7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6dFSPFgCB6vDI4XAVehuvygMxt87wM2W/view" TargetMode="External"/><Relationship Id="rId4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19313" y="1940392"/>
            <a:ext cx="1150982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Design and Development of Cyclorotor for Parametric Study of Thrust Vectoring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1524000" y="450178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Abhishek Kandel, Milan Dhami, Ringjing Tamang, Rohit Pati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Supervisor Er. Biman Rimal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Assembly</a:t>
            </a:r>
            <a:endParaRPr/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625" y="319195"/>
            <a:ext cx="4666085" cy="621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4">
            <a:alphaModFix/>
          </a:blip>
          <a:srcRect b="0" l="0" r="0" t="38686"/>
          <a:stretch/>
        </p:blipFill>
        <p:spPr>
          <a:xfrm>
            <a:off x="6689079" y="1489770"/>
            <a:ext cx="5283938" cy="432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OpenFOAM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snappyHexMesh</a:t>
            </a:r>
            <a:endParaRPr/>
          </a:p>
        </p:txBody>
      </p:sp>
      <p:sp>
        <p:nvSpPr>
          <p:cNvPr id="134" name="Google Shape;134;p11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Simulation</a:t>
            </a:r>
            <a:endParaRPr/>
          </a:p>
        </p:txBody>
      </p:sp>
      <p:pic>
        <p:nvPicPr>
          <p:cNvPr descr="A picture containing circle&#10;&#10;Description automatically generated"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91" y="2301641"/>
            <a:ext cx="4648200" cy="2874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ge, fabric&#10;&#10;Description automatically generated" id="136" name="Google Shape;1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5384" y="2402288"/>
            <a:ext cx="4581525" cy="26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/>
        </p:nvSpPr>
        <p:spPr>
          <a:xfrm>
            <a:off x="2078437" y="5218989"/>
            <a:ext cx="269650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 view of Mesh</a:t>
            </a:r>
            <a:endParaRPr/>
          </a:p>
        </p:txBody>
      </p:sp>
      <p:sp>
        <p:nvSpPr>
          <p:cNvPr id="138" name="Google Shape;138;p11"/>
          <p:cNvSpPr txBox="1"/>
          <p:nvPr/>
        </p:nvSpPr>
        <p:spPr>
          <a:xfrm>
            <a:off x="6710168" y="5218989"/>
            <a:ext cx="433195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Zoomed view of Mesh with AMI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idx="1" type="body"/>
          </p:nvPr>
        </p:nvSpPr>
        <p:spPr>
          <a:xfrm>
            <a:off x="441027" y="1507550"/>
            <a:ext cx="4168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SST K-ω  TURBULENCE MODEL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pimpleFoam Solver</a:t>
            </a:r>
            <a:endParaRPr/>
          </a:p>
        </p:txBody>
      </p:sp>
      <p:sp>
        <p:nvSpPr>
          <p:cNvPr id="144" name="Google Shape;144;p12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Simulation</a:t>
            </a:r>
            <a:endParaRPr/>
          </a:p>
        </p:txBody>
      </p:sp>
      <p:graphicFrame>
        <p:nvGraphicFramePr>
          <p:cNvPr id="145" name="Google Shape;145;p12"/>
          <p:cNvGraphicFramePr/>
          <p:nvPr/>
        </p:nvGraphicFramePr>
        <p:xfrm>
          <a:off x="4718525" y="150756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{78FC3EE9-7E40-4733-8E2F-B0AE0B58B404}</a:tableStyleId>
              </a:tblPr>
              <a:tblGrid>
                <a:gridCol w="683500"/>
                <a:gridCol w="4664375"/>
                <a:gridCol w="1560950"/>
              </a:tblGrid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Values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Flow velocity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(0,0,0)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Kinematic pressure(m</a:t>
                      </a:r>
                      <a:r>
                        <a:rPr baseline="30000"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/s</a:t>
                      </a:r>
                      <a:r>
                        <a:rPr baseline="30000"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RPM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1400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Center of rotation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(0,0,0)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Axis of rotation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(0,0,1)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Center of rotation (Pitching motion)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(0.1,0,0)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Incident velocity of air for each blade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11.17 m/s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12"/>
          <p:cNvSpPr txBox="1"/>
          <p:nvPr/>
        </p:nvSpPr>
        <p:spPr>
          <a:xfrm>
            <a:off x="6745470" y="1063317"/>
            <a:ext cx="344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Parameters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Test Rig</a:t>
            </a:r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1" r="1275" t="0"/>
          <a:stretch/>
        </p:blipFill>
        <p:spPr>
          <a:xfrm>
            <a:off x="1369834" y="1090701"/>
            <a:ext cx="9452331" cy="467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Test Rig</a:t>
            </a:r>
            <a:endParaRPr/>
          </a:p>
        </p:txBody>
      </p:sp>
      <p:pic>
        <p:nvPicPr>
          <p:cNvPr descr="Diagram&#10;&#10;Description automatically generated" id="158" name="Google Shape;1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09" y="1156853"/>
            <a:ext cx="10010646" cy="42187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/>
        </p:nvSpPr>
        <p:spPr>
          <a:xfrm>
            <a:off x="3306618" y="5113953"/>
            <a:ext cx="47474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 of Test Rig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Experimental Setup</a:t>
            </a:r>
            <a:endParaRPr/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694" y="1044143"/>
            <a:ext cx="7168247" cy="538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732222" y="1385455"/>
            <a:ext cx="27174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1343 RPM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25" y="862713"/>
            <a:ext cx="9634465" cy="557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50" y="875513"/>
            <a:ext cx="9463959" cy="557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75" y="979488"/>
            <a:ext cx="10390809" cy="557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75" y="888338"/>
            <a:ext cx="9505455" cy="557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ed and black helicopter&#10;&#10;Description automatically generated"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967" y="952043"/>
            <a:ext cx="5092745" cy="2648227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54000" kx="0" rotWithShape="0" algn="bl" stA="0" stPos="0" sy="-100000" ky="0"/>
          </a:effectLst>
        </p:spPr>
      </p:pic>
      <p:pic>
        <p:nvPicPr>
          <p:cNvPr descr="A drone flying in the air&#10;&#10;Description automatically generated with medium confidence" id="67" name="Google Shape;67;p2"/>
          <p:cNvPicPr preferRelativeResize="0"/>
          <p:nvPr/>
        </p:nvPicPr>
        <p:blipFill rotWithShape="1">
          <a:blip r:embed="rId4">
            <a:alphaModFix/>
          </a:blip>
          <a:srcRect b="18164" l="24734" r="24733" t="13691"/>
          <a:stretch/>
        </p:blipFill>
        <p:spPr>
          <a:xfrm>
            <a:off x="6253560" y="3600270"/>
            <a:ext cx="3933761" cy="2771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ransport, plane, aircraft, air travel&#10;&#10;Description automatically generated" id="68" name="Google Shape;68;p2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5467" y="1123314"/>
            <a:ext cx="4918273" cy="23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Background</a:t>
            </a:r>
            <a:endParaRPr/>
          </a:p>
        </p:txBody>
      </p:sp>
      <p:pic>
        <p:nvPicPr>
          <p:cNvPr descr="A pair of fighter jets flying in the sky&#10;&#10;Description automatically generated with low confidence" id="70" name="Google Shape;70;p2"/>
          <p:cNvPicPr preferRelativeResize="0"/>
          <p:nvPr/>
        </p:nvPicPr>
        <p:blipFill rotWithShape="1">
          <a:blip r:embed="rId6">
            <a:alphaModFix/>
          </a:blip>
          <a:srcRect b="0" l="8260" r="7473" t="0"/>
          <a:stretch/>
        </p:blipFill>
        <p:spPr>
          <a:xfrm>
            <a:off x="1192371" y="3512530"/>
            <a:ext cx="3933760" cy="291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2371" y="979488"/>
            <a:ext cx="9101021" cy="534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Thrust vector pattern for different pitching angles</a:t>
            </a:r>
            <a:endParaRPr/>
          </a:p>
        </p:txBody>
      </p:sp>
      <p:sp>
        <p:nvSpPr>
          <p:cNvPr id="196" name="Google Shape;196;p20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2455979"/>
            <a:ext cx="3703687" cy="293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" y="2205082"/>
            <a:ext cx="38671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9887" y="2635392"/>
            <a:ext cx="4535471" cy="275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Thrust vector pattern for different pitching angles</a:t>
            </a:r>
            <a:endParaRPr/>
          </a:p>
        </p:txBody>
      </p:sp>
      <p:sp>
        <p:nvSpPr>
          <p:cNvPr id="205" name="Google Shape;205;p21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1283" y="2086423"/>
            <a:ext cx="3999054" cy="349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04" y="2161069"/>
            <a:ext cx="4091650" cy="334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9331" y="2240685"/>
            <a:ext cx="3775282" cy="344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Thrust vector pattern for different pitching angles</a:t>
            </a:r>
            <a:endParaRPr/>
          </a:p>
        </p:txBody>
      </p:sp>
      <p:sp>
        <p:nvSpPr>
          <p:cNvPr id="214" name="Google Shape;214;p22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8714" y="1840560"/>
            <a:ext cx="5126942" cy="36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629" y="2197365"/>
            <a:ext cx="5126942" cy="28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969058" y="5657949"/>
            <a:ext cx="9462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Direction of thrust is approximately opposite to the phase angle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Design, Manufacture &amp; Fabrication of cyclorotor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Simulated in OpeanFOAM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Experimental study of the system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Simulated results and experimental results show similar characteristics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Yield thrust vector pattern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Advantage &amp; application of the thrust vector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Better thrust vector control system can be formulated using the conclusion for better flight characteristics of the cyclorotor</a:t>
            </a:r>
            <a:endParaRPr/>
          </a:p>
        </p:txBody>
      </p:sp>
      <p:sp>
        <p:nvSpPr>
          <p:cNvPr id="223" name="Google Shape;223;p23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b="1" lang="en-US" sz="3400">
                <a:latin typeface="Rockwell"/>
                <a:ea typeface="Rockwell"/>
                <a:cs typeface="Rockwell"/>
                <a:sym typeface="Rockwell"/>
              </a:rPr>
              <a:t>THANK YOU</a:t>
            </a:r>
            <a:endParaRPr/>
          </a:p>
        </p:txBody>
      </p:sp>
    </p:spTree>
  </p:cSld>
  <p:clrMapOvr>
    <a:masterClrMapping/>
  </p:clrMapOvr>
  <p:transition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Bowers, P. M. (2013, June 8).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ROTOPLAN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 Retrieved June 25, 2022, from rotoplan.narod.ru: http://www.rotoplan.narod.ru/history_e.htm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Arndt, R. (n.d.).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Rohrbach Cyclogyro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 Retrieved June 25, 2022, from discaircraft.greyfalcon.us: http://discaircraft.greyfalcon.us/Rohrbach%20Cyclogyro.htm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CycloTech Home - CycloTech Reovlution of motion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 (2021). (CycloTech GmbH) Retrieved June 25, 2022, from cyclotech.at: https://www.cyclotech.at/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5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Background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60" y="1151946"/>
            <a:ext cx="4414548" cy="284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8692" y="1091782"/>
            <a:ext cx="5874111" cy="296638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602509" y="4034526"/>
            <a:ext cx="46067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Sverchkov's Samoljot, St-Peterburg, 1909 (Bowers)</a:t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6288602" y="4076046"/>
            <a:ext cx="50846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Rohrbach's Cyclogyro, 1933 (Arndt)</a:t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5551" y="1472957"/>
            <a:ext cx="7575696" cy="36112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4233544" y="5405881"/>
            <a:ext cx="3724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CycloTech Gmbh, 2021</a:t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235" y="1367040"/>
            <a:ext cx="6747031" cy="458640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>
            <p:ph idx="2" type="body"/>
          </p:nvPr>
        </p:nvSpPr>
        <p:spPr>
          <a:xfrm>
            <a:off x="1271588" y="5524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533" y="1238110"/>
            <a:ext cx="6287117" cy="471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95" name="Google Shape;95;p5" title="Pitching Mo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655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838200" y="13304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Study of the system in hover state only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Flight control system implied are conventional type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No test of implication of variable pitching mechanism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No study of viability of cyclorotor with variable pitching mechanism for use in air-vehicle</a:t>
            </a:r>
            <a:endParaRPr/>
          </a:p>
        </p:txBody>
      </p:sp>
      <p:sp>
        <p:nvSpPr>
          <p:cNvPr id="101" name="Google Shape;101;p6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Need for the Study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Airfoil 							NACA 0015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Rotor diameter 				152.4 mm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blade span 				171 mm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Chord Length 				50.8 mm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Pitching axis location 		25% of chord from leading edge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Actuation point 				17.5 mm from Pitching axis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length of control rod 	76.2 mm</a:t>
            </a:r>
            <a:endParaRPr/>
          </a:p>
        </p:txBody>
      </p:sp>
      <p:sp>
        <p:nvSpPr>
          <p:cNvPr id="107" name="Google Shape;107;p7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Design Parameters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Assembly</a:t>
            </a:r>
            <a:endParaRPr/>
          </a:p>
        </p:txBody>
      </p:sp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22490" l="824" r="0" t="35911"/>
          <a:stretch/>
        </p:blipFill>
        <p:spPr>
          <a:xfrm>
            <a:off x="4858544" y="1438084"/>
            <a:ext cx="7784609" cy="440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 rotWithShape="1">
          <a:blip r:embed="rId3">
            <a:alphaModFix/>
          </a:blip>
          <a:srcRect b="64303" l="23202" r="11159" t="4534"/>
          <a:stretch/>
        </p:blipFill>
        <p:spPr>
          <a:xfrm>
            <a:off x="68323" y="1171570"/>
            <a:ext cx="5700881" cy="493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idx="2" type="body"/>
          </p:nvPr>
        </p:nvSpPr>
        <p:spPr>
          <a:xfrm>
            <a:off x="1284288" y="488950"/>
            <a:ext cx="7148512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Assembly</a:t>
            </a:r>
            <a:endParaRPr/>
          </a:p>
        </p:txBody>
      </p:sp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18" y="1519237"/>
            <a:ext cx="5873490" cy="431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 rotWithShape="1">
          <a:blip r:embed="rId4">
            <a:alphaModFix/>
          </a:blip>
          <a:srcRect b="2595" l="4152" r="0" t="0"/>
          <a:stretch/>
        </p:blipFill>
        <p:spPr>
          <a:xfrm>
            <a:off x="6298642" y="1615865"/>
            <a:ext cx="5403502" cy="423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2023-06-25T12:08:16Z</dcterms:created>
  <dc:creator>Prajwal Raj Shakya</dc:creator>
</cp:coreProperties>
</file>